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238" r:id="rId3"/>
    <p:sldId id="1242" r:id="rId4"/>
    <p:sldId id="1243" r:id="rId5"/>
    <p:sldId id="1292" r:id="rId6"/>
    <p:sldId id="1244" r:id="rId7"/>
    <p:sldId id="1253" r:id="rId8"/>
    <p:sldId id="1254" r:id="rId9"/>
    <p:sldId id="1255" r:id="rId10"/>
    <p:sldId id="1256" r:id="rId11"/>
    <p:sldId id="1257" r:id="rId12"/>
    <p:sldId id="1293" r:id="rId13"/>
    <p:sldId id="1258" r:id="rId14"/>
    <p:sldId id="1259" r:id="rId15"/>
    <p:sldId id="1260" r:id="rId16"/>
    <p:sldId id="1294" r:id="rId17"/>
    <p:sldId id="1266" r:id="rId18"/>
    <p:sldId id="1267" r:id="rId19"/>
    <p:sldId id="1268" r:id="rId20"/>
    <p:sldId id="1269" r:id="rId21"/>
    <p:sldId id="1271" r:id="rId22"/>
    <p:sldId id="1295" r:id="rId23"/>
    <p:sldId id="1273" r:id="rId24"/>
    <p:sldId id="1241" r:id="rId25"/>
    <p:sldId id="1272" r:id="rId26"/>
    <p:sldId id="1274" r:id="rId27"/>
    <p:sldId id="1296" r:id="rId28"/>
    <p:sldId id="1297" r:id="rId29"/>
    <p:sldId id="1298" r:id="rId30"/>
    <p:sldId id="1299" r:id="rId31"/>
    <p:sldId id="1300" r:id="rId32"/>
    <p:sldId id="1301" r:id="rId33"/>
    <p:sldId id="1275" r:id="rId34"/>
    <p:sldId id="1286" r:id="rId35"/>
    <p:sldId id="1302"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8.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373948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原子结构</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节　光谱与氢原子</a:t>
            </a:r>
            <a:r>
              <a:rPr lang="zh-CN" altLang="en-US" sz="52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光谱</a:t>
            </a:r>
            <a:endParaRPr lang="en-US" altLang="zh-CN" sz="52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节　玻尔原子模型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193433" y="3284984"/>
            <a:ext cx="701974" cy="361950"/>
          </a:xfrm>
          <a:prstGeom prst="rect">
            <a:avLst/>
          </a:prstGeom>
        </p:spPr>
      </p:pic>
      <p:sp>
        <p:nvSpPr>
          <p:cNvPr id="2" name="内容占位符 1"/>
          <p:cNvSpPr>
            <a:spLocks noGrp="1"/>
          </p:cNvSpPr>
          <p:nvPr>
            <p:ph idx="1"/>
          </p:nvPr>
        </p:nvSpPr>
        <p:spPr>
          <a:xfrm>
            <a:off x="360854" y="1480716"/>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氢原子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的能级结构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在玻尔的原子模型中，原子只能处于一系列不连续的能量状态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在每个状态中，原子的能量值都是确定的，各个确定的能量值称为能级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242;FounderCES"/>
          <p:cNvPicPr/>
          <p:nvPr/>
        </p:nvPicPr>
        <p:blipFill>
          <a:blip r:embed="rId3"/>
          <a:stretch>
            <a:fillRect/>
          </a:stretch>
        </p:blipFill>
        <p:spPr>
          <a:xfrm>
            <a:off x="406574" y="1643316"/>
            <a:ext cx="1205865" cy="320040"/>
          </a:xfrm>
          <a:prstGeom prst="rect">
            <a:avLst/>
          </a:prstGeom>
        </p:spPr>
      </p:pic>
    </p:spTree>
    <p:extLst>
      <p:ext uri="{BB962C8B-B14F-4D97-AF65-F5344CB8AC3E}">
        <p14:creationId xmlns:p14="http://schemas.microsoft.com/office/powerpoint/2010/main" val="1167480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8976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轨道量子化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氢原子在不同能级上的能量值和相应的电子轨道半径分别为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根据以上结果，若将氢原子所有可能的能量值画在一张图上，则可得到氢原子的能级结构示意图（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89765"/>
              </a:xfrm>
              <a:blipFill>
                <a:blip r:embed="rId2"/>
                <a:stretch>
                  <a:fillRect l="-796" r="-849" b="-2377"/>
                </a:stretch>
              </a:blipFill>
            </p:spPr>
            <p:txBody>
              <a:bodyPr/>
              <a:lstStyle/>
              <a:p>
                <a:r>
                  <a:rPr lang="zh-CN" altLang="en-US">
                    <a:noFill/>
                  </a:rPr>
                  <a:t> </a:t>
                </a:r>
              </a:p>
            </p:txBody>
          </p:sp>
        </mc:Fallback>
      </mc:AlternateContent>
      <p:pic>
        <p:nvPicPr>
          <p:cNvPr id="3" name="bb12.jpg" descr="id:2147491609;FounderCES"/>
          <p:cNvPicPr/>
          <p:nvPr/>
        </p:nvPicPr>
        <p:blipFill>
          <a:blip r:embed="rId3"/>
          <a:stretch>
            <a:fillRect/>
          </a:stretch>
        </p:blipFill>
        <p:spPr>
          <a:xfrm>
            <a:off x="4943078" y="4365104"/>
            <a:ext cx="1449057" cy="2016224"/>
          </a:xfrm>
          <a:prstGeom prst="rect">
            <a:avLst/>
          </a:prstGeom>
        </p:spPr>
      </p:pic>
    </p:spTree>
    <p:extLst>
      <p:ext uri="{BB962C8B-B14F-4D97-AF65-F5344CB8AC3E}">
        <p14:creationId xmlns:p14="http://schemas.microsoft.com/office/powerpoint/2010/main" val="3745540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13058"/>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基态与激发态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在正常状态下，原子处于最低能级，电子受核的作用力最大而处于离核最近的轨道，这时原子的状态称为基态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电子吸收能量后，原子从低能级跃迁到高能级，这时原子的状态称为激发态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能级跃迁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当电子从高能级轨道跃迁到低能级轨道时，原子会辐射能量；当电子从低能级轨道跃迁到高能级轨道时，原子要吸收能量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因为能级是不连续的，所以原子在电子跃迁时吸收或辐射的能量都不是任意的，这个能量等于电子跃迁时始、末两个能级间的能量差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能量差值不同，辐射的光子频率也不同，由此便产生了不同波长的光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192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4291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解释</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氢原子光谱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解释巴耳末公式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由玻尔理论可知，激发到高能级</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的电子跃迁到低能级</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，辐射出的光子的能量为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时，这个式子与巴耳末公式一致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电子从更高的能级跃级到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的能级，可得氢原子巴耳末系的光谱线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42919"/>
              </a:xfrm>
              <a:blipFill>
                <a:blip r:embed="rId2"/>
                <a:stretch>
                  <a:fillRect l="-796" r="-849" b="-483"/>
                </a:stretch>
              </a:blipFill>
            </p:spPr>
            <p:txBody>
              <a:bodyPr/>
              <a:lstStyle/>
              <a:p>
                <a:r>
                  <a:rPr lang="zh-CN" altLang="en-US">
                    <a:noFill/>
                  </a:rPr>
                  <a:t> </a:t>
                </a:r>
              </a:p>
            </p:txBody>
          </p:sp>
        </mc:Fallback>
      </mc:AlternateContent>
      <p:pic>
        <p:nvPicPr>
          <p:cNvPr id="3" name="知识点5.EPS" descr="id:2147489256;FounderCES"/>
          <p:cNvPicPr/>
          <p:nvPr/>
        </p:nvPicPr>
        <p:blipFill>
          <a:blip r:embed="rId3"/>
          <a:stretch>
            <a:fillRect/>
          </a:stretch>
        </p:blipFill>
        <p:spPr>
          <a:xfrm>
            <a:off x="406574" y="908720"/>
            <a:ext cx="1141725" cy="303285"/>
          </a:xfrm>
          <a:prstGeom prst="rect">
            <a:avLst/>
          </a:prstGeom>
        </p:spPr>
      </p:pic>
    </p:spTree>
    <p:extLst>
      <p:ext uri="{BB962C8B-B14F-4D97-AF65-F5344CB8AC3E}">
        <p14:creationId xmlns:p14="http://schemas.microsoft.com/office/powerpoint/2010/main" val="2388264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解释其他谱线系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玻尔理论也能解释氢原子光谱其他谱线系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氢原子的电子从较高能级跃迁到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的能级时，可得到紫外区的赖曼系，从较高能级跃迁到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的能级时，可分别得到帕邢系和布喇开系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氢原子谱线系示意图如图所示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191.jpg" descr="id:2147491623;FounderCES"/>
          <p:cNvPicPr/>
          <p:nvPr/>
        </p:nvPicPr>
        <p:blipFill>
          <a:blip r:embed="rId2"/>
          <a:stretch>
            <a:fillRect/>
          </a:stretch>
        </p:blipFill>
        <p:spPr>
          <a:xfrm>
            <a:off x="4439022" y="3068960"/>
            <a:ext cx="3319614" cy="3384376"/>
          </a:xfrm>
          <a:prstGeom prst="rect">
            <a:avLst/>
          </a:prstGeom>
        </p:spPr>
      </p:pic>
    </p:spTree>
    <p:extLst>
      <p:ext uri="{BB962C8B-B14F-4D97-AF65-F5344CB8AC3E}">
        <p14:creationId xmlns:p14="http://schemas.microsoft.com/office/powerpoint/2010/main" val="1648550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尔理论的局限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玻尔理论的成功之处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玻尔理论冲破了经典物理中能量连续变化的束缚，解释了原子结构和氢原子光谱的关系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玻尔理论的局限性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玻尔理论虽然引入了普朗克的量子化概念，认为电子轨道和能量都是量子化的，但没有跳出经典力学的范围，认为电子是经典粒子，运动有确定的轨道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因此，玻尔理论无法解释多电子原子的光谱（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如氢原子光谱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玻尔理论是一种半经典的量子论，是向描述微观粒子规律的量子力学过渡阶段中的一个理论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6.EPS" descr="id:2147491630;FounderCES"/>
          <p:cNvPicPr/>
          <p:nvPr/>
        </p:nvPicPr>
        <p:blipFill>
          <a:blip r:embed="rId2"/>
          <a:stretch>
            <a:fillRect/>
          </a:stretch>
        </p:blipFill>
        <p:spPr>
          <a:xfrm>
            <a:off x="406574" y="908720"/>
            <a:ext cx="1205865" cy="320040"/>
          </a:xfrm>
          <a:prstGeom prst="rect">
            <a:avLst/>
          </a:prstGeom>
        </p:spPr>
      </p:pic>
    </p:spTree>
    <p:extLst>
      <p:ext uri="{BB962C8B-B14F-4D97-AF65-F5344CB8AC3E}">
        <p14:creationId xmlns:p14="http://schemas.microsoft.com/office/powerpoint/2010/main" val="819837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实际上，电子是微观粒子，其运动与宏观物体运动不同，没有确定的方向和轨迹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它们在原子核周围各处出现的概率是不同的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为了形象地描述电子的运动情况，人们将这些概率用点的方式表现出来，若某一空间范围内电子出现的概率大，则这里的点就密集；若某一空间范围内电子出现的概率小，则这里的点就稀疏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这种用点的疏密表示电子出现的概率分布的图形，称为电子云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40475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氢原子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光谱的规律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氢原子光谱实验和实验现象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）在充有稀薄氢气的放电管两极间加上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的高压，使氢气放电，氢原子在电场的激发下发光，通过分光镜观察氢原子的光谱（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实验装置如图所示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2"/>
          <a:stretch>
            <a:fillRect/>
          </a:stretch>
        </p:blipFill>
        <p:spPr>
          <a:xfrm>
            <a:off x="2854846" y="692696"/>
            <a:ext cx="6596380" cy="569595"/>
          </a:xfrm>
          <a:prstGeom prst="rect">
            <a:avLst/>
          </a:prstGeom>
        </p:spPr>
      </p:pic>
      <p:pic>
        <p:nvPicPr>
          <p:cNvPr id="4" name="要点1.EPS" descr="id:2147489291;FounderCES"/>
          <p:cNvPicPr/>
          <p:nvPr/>
        </p:nvPicPr>
        <p:blipFill>
          <a:blip r:embed="rId3"/>
          <a:stretch>
            <a:fillRect/>
          </a:stretch>
        </p:blipFill>
        <p:spPr>
          <a:xfrm>
            <a:off x="406574" y="1628800"/>
            <a:ext cx="864096" cy="303219"/>
          </a:xfrm>
          <a:prstGeom prst="rect">
            <a:avLst/>
          </a:prstGeom>
        </p:spPr>
      </p:pic>
      <p:pic>
        <p:nvPicPr>
          <p:cNvPr id="5" name="ca351.jpg" descr="id:2147491651;FounderCES"/>
          <p:cNvPicPr/>
          <p:nvPr/>
        </p:nvPicPr>
        <p:blipFill>
          <a:blip r:embed="rId4"/>
          <a:stretch>
            <a:fillRect/>
          </a:stretch>
        </p:blipFill>
        <p:spPr>
          <a:xfrm>
            <a:off x="4078982" y="3933056"/>
            <a:ext cx="4022725" cy="1875790"/>
          </a:xfrm>
          <a:prstGeom prst="rect">
            <a:avLst/>
          </a:prstGeom>
        </p:spPr>
      </p:pic>
    </p:spTree>
    <p:extLst>
      <p:ext uri="{BB962C8B-B14F-4D97-AF65-F5344CB8AC3E}">
        <p14:creationId xmlns:p14="http://schemas.microsoft.com/office/powerpoint/2010/main" val="2376370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）在可见光区域内，观察到波长分别约为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656</a:t>
            </a:r>
            <a:r>
              <a:rPr lang="en-US" altLang="zh-CN" b="1">
                <a:solidFill>
                  <a:srgbClr val="000000"/>
                </a:solidFill>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486</a:t>
            </a:r>
            <a:r>
              <a:rPr lang="en-US" altLang="zh-CN" b="1">
                <a:solidFill>
                  <a:srgbClr val="000000"/>
                </a:solidFill>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434</a:t>
            </a:r>
            <a:r>
              <a:rPr lang="en-US" altLang="zh-CN" b="1">
                <a:solidFill>
                  <a:srgbClr val="000000"/>
                </a:solidFill>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410</a:t>
            </a:r>
            <a:r>
              <a:rPr lang="en-US" altLang="zh-CN" b="1">
                <a:solidFill>
                  <a:srgbClr val="000000"/>
                </a:solidFill>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的四条谱线，分别用符号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52.jpg" descr="id:2147491658;FounderCES"/>
          <p:cNvPicPr/>
          <p:nvPr/>
        </p:nvPicPr>
        <p:blipFill>
          <a:blip r:embed="rId2"/>
          <a:stretch>
            <a:fillRect/>
          </a:stretch>
        </p:blipFill>
        <p:spPr>
          <a:xfrm>
            <a:off x="3646934" y="3068960"/>
            <a:ext cx="4990465" cy="1400810"/>
          </a:xfrm>
          <a:prstGeom prst="rect">
            <a:avLst/>
          </a:prstGeom>
        </p:spPr>
      </p:pic>
    </p:spTree>
    <p:extLst>
      <p:ext uri="{BB962C8B-B14F-4D97-AF65-F5344CB8AC3E}">
        <p14:creationId xmlns:p14="http://schemas.microsoft.com/office/powerpoint/2010/main" val="1673475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90492"/>
                <a:ext cx="11485848" cy="5318828"/>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巴耳末公式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巴耳末对氢原子在可见光区域的四条谱线进行研究得到了公式：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该公式称为巴耳末公式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公式中只能取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的整数，不能连续取值，波长是分立的值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氢原子光谱可见光区的四条谱线对应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的取值分别为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的取值越小，波长越长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其他谱线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除了巴耳末系，氢原子光谱在红外区的帕邢系和紫外光区的赖曼系，也都能很好地用里德伯公式解释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里德伯公式：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90492"/>
                <a:ext cx="11485848" cy="5318828"/>
              </a:xfrm>
              <a:blipFill>
                <a:blip r:embed="rId2"/>
                <a:stretch>
                  <a:fillRect l="-796" t="-115" r="-849" b="-171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6233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当复色光经过棱镜或光栅后，被色散开的单色光按波长（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）大小依次排列的图案，称为光谱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484784"/>
            <a:ext cx="1116965" cy="30861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巴耳末公式所计算得出的波长与氢原子光谱中的波长是一一对应的关系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根据巴耳末公式不仅可以分析氢原子光谱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也可以分析其他原子的发射光谱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由巴耳末公式得到的波长分布在红外光区、可见光区、紫外光区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氢原子光谱中有红外光区、可见光区和紫外光区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可见光区只有四条</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谱线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2"/>
          <a:stretch>
            <a:fillRect/>
          </a:stretch>
        </p:blipFill>
        <p:spPr>
          <a:xfrm>
            <a:off x="406574" y="1935416"/>
            <a:ext cx="1068705" cy="344170"/>
          </a:xfrm>
          <a:prstGeom prst="rect">
            <a:avLst/>
          </a:prstGeom>
        </p:spPr>
      </p:pic>
    </p:spTree>
    <p:extLst>
      <p:ext uri="{BB962C8B-B14F-4D97-AF65-F5344CB8AC3E}">
        <p14:creationId xmlns:p14="http://schemas.microsoft.com/office/powerpoint/2010/main" val="4007071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2308324"/>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巴耳</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末公式只能描述氢原子光谱中的一个谱线系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不能确定氢原子光谱中所有光的波长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巴耳末公式只能确定氢原子光谱的可见光区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不能确定其他原子光谱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氢原子光谱中有可见光区、红外光区和紫外光区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且在可见光区有四条谱线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2"/>
          <a:stretch>
            <a:fillRect/>
          </a:stretch>
        </p:blipFill>
        <p:spPr>
          <a:xfrm>
            <a:off x="406574" y="2124281"/>
            <a:ext cx="798830" cy="284480"/>
          </a:xfrm>
          <a:prstGeom prst="rect">
            <a:avLst/>
          </a:prstGeom>
        </p:spPr>
      </p:pic>
      <p:sp>
        <p:nvSpPr>
          <p:cNvPr id="6" name="内容占位符 1"/>
          <p:cNvSpPr txBox="1">
            <a:spLocks/>
          </p:cNvSpPr>
          <p:nvPr/>
        </p:nvSpPr>
        <p:spPr bwMode="auto">
          <a:xfrm>
            <a:off x="334566" y="409565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D</a:t>
            </a:r>
            <a:endParaRPr lang="zh-CN" altLang="en-US"/>
          </a:p>
        </p:txBody>
      </p:sp>
      <p:pic>
        <p:nvPicPr>
          <p:cNvPr id="7" name="24答案.EPS" descr="id:2147489333;FounderCES"/>
          <p:cNvPicPr/>
          <p:nvPr/>
        </p:nvPicPr>
        <p:blipFill>
          <a:blip r:embed="rId3"/>
          <a:stretch>
            <a:fillRect/>
          </a:stretch>
        </p:blipFill>
        <p:spPr>
          <a:xfrm>
            <a:off x="478582" y="4258256"/>
            <a:ext cx="792088" cy="281930"/>
          </a:xfrm>
          <a:prstGeom prst="rect">
            <a:avLst/>
          </a:prstGeom>
        </p:spPr>
      </p:pic>
    </p:spTree>
    <p:extLst>
      <p:ext uri="{BB962C8B-B14F-4D97-AF65-F5344CB8AC3E}">
        <p14:creationId xmlns:p14="http://schemas.microsoft.com/office/powerpoint/2010/main" val="15049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178730"/>
            <a:ext cx="11521280" cy="1728192"/>
          </a:xfrm>
          <a:prstGeom prst="rect">
            <a:avLst/>
          </a:prstGeom>
        </p:spPr>
      </p:pic>
      <p:sp>
        <p:nvSpPr>
          <p:cNvPr id="2" name="内容占位符 1"/>
          <p:cNvSpPr>
            <a:spLocks noGrp="1"/>
          </p:cNvSpPr>
          <p:nvPr>
            <p:ph idx="1"/>
          </p:nvPr>
        </p:nvSpPr>
        <p:spPr>
          <a:xfrm>
            <a:off x="360854" y="2178730"/>
            <a:ext cx="11485848" cy="1754326"/>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氢原子光谱除了包括巴耳末系外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还包括其他谱线系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所以巴耳末公式描述氢原子光谱时有一定的局限性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巴耳末公式是根据氢原子光谱的四条可见光谱线总结出来的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686;FounderCES"/>
          <p:cNvPicPr/>
          <p:nvPr/>
        </p:nvPicPr>
        <p:blipFill>
          <a:blip r:embed="rId3"/>
          <a:stretch>
            <a:fillRect/>
          </a:stretch>
        </p:blipFill>
        <p:spPr>
          <a:xfrm>
            <a:off x="478582" y="2394754"/>
            <a:ext cx="1477322" cy="290091"/>
          </a:xfrm>
          <a:prstGeom prst="rect">
            <a:avLst/>
          </a:prstGeom>
        </p:spPr>
      </p:pic>
    </p:spTree>
    <p:extLst>
      <p:ext uri="{BB962C8B-B14F-4D97-AF65-F5344CB8AC3E}">
        <p14:creationId xmlns:p14="http://schemas.microsoft.com/office/powerpoint/2010/main" val="1217619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氢原子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能级结构和跃迁问题的理解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玻尔的原子理论</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三条假设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）定态假设：原子只能处于一系列能量不连续的状态中，在这些状态中，电子虽然绕核运动，但并不向外辐射能量，这些状态叫定态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）跃迁假设：原子从一种定态跃迁到另一种定态时，要吸收（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或辐射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）一定频率的光子，光子的能量（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）由这两个定态的能量差值决定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例如，原子从定态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跃迁到定态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，辐射的光子能量为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340;FounderCES"/>
          <p:cNvPicPr/>
          <p:nvPr/>
        </p:nvPicPr>
        <p:blipFill>
          <a:blip r:embed="rId2"/>
          <a:stretch>
            <a:fillRect/>
          </a:stretch>
        </p:blipFill>
        <p:spPr>
          <a:xfrm>
            <a:off x="406574" y="1349474"/>
            <a:ext cx="912495" cy="320040"/>
          </a:xfrm>
          <a:prstGeom prst="rect">
            <a:avLst/>
          </a:prstGeom>
        </p:spPr>
      </p:pic>
    </p:spTree>
    <p:extLst>
      <p:ext uri="{BB962C8B-B14F-4D97-AF65-F5344CB8AC3E}">
        <p14:creationId xmlns:p14="http://schemas.microsoft.com/office/powerpoint/2010/main" val="1413880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1242659"/>
                <a:ext cx="11485848" cy="39145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）轨道量子化假设：原子的不同能量状态对应电子的不同运动轨道，原子的能量状态是不连续的，电子不能在任意半径的轨道上运动，只能在半径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跟电子动量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的乘积满足关系式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量子数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）的轨道上运动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氢原子的轨道半径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为量子数，其中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氢原子的能级公式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1242659"/>
                <a:ext cx="11485848" cy="3914533"/>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8113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2181"/>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氢原子能级结构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）氢原子能级结构如图所示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53.jpg" descr="id:2147491700;FounderCES"/>
          <p:cNvPicPr/>
          <p:nvPr/>
        </p:nvPicPr>
        <p:blipFill>
          <a:blip r:embed="rId2"/>
          <a:stretch>
            <a:fillRect/>
          </a:stretch>
        </p:blipFill>
        <p:spPr>
          <a:xfrm>
            <a:off x="4367014" y="2528917"/>
            <a:ext cx="3348355" cy="3348355"/>
          </a:xfrm>
          <a:prstGeom prst="rect">
            <a:avLst/>
          </a:prstGeom>
        </p:spPr>
      </p:pic>
    </p:spTree>
    <p:extLst>
      <p:ext uri="{BB962C8B-B14F-4D97-AF65-F5344CB8AC3E}">
        <p14:creationId xmlns:p14="http://schemas.microsoft.com/office/powerpoint/2010/main" val="1850855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）对氢原子能级结构图中相关量意义的说明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1262364310"/>
              </p:ext>
            </p:extLst>
          </p:nvPr>
        </p:nvGraphicFramePr>
        <p:xfrm>
          <a:off x="406574" y="1340768"/>
          <a:ext cx="11377264" cy="4947288"/>
        </p:xfrm>
        <a:graphic>
          <a:graphicData uri="http://schemas.openxmlformats.org/drawingml/2006/table">
            <a:tbl>
              <a:tblPr firstRow="1" firstCol="1" bandRow="1"/>
              <a:tblGrid>
                <a:gridCol w="4555457">
                  <a:extLst>
                    <a:ext uri="{9D8B030D-6E8A-4147-A177-3AD203B41FA5}">
                      <a16:colId xmlns:a16="http://schemas.microsoft.com/office/drawing/2014/main" val="3265011893"/>
                    </a:ext>
                  </a:extLst>
                </a:gridCol>
                <a:gridCol w="6821807">
                  <a:extLst>
                    <a:ext uri="{9D8B030D-6E8A-4147-A177-3AD203B41FA5}">
                      <a16:colId xmlns:a16="http://schemas.microsoft.com/office/drawing/2014/main" val="2825988925"/>
                    </a:ext>
                  </a:extLst>
                </a:gridCol>
              </a:tblGrid>
              <a:tr h="45259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相关量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079748774"/>
                  </a:ext>
                </a:extLst>
              </a:tr>
              <a:tr h="45259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能级图中的横线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表示氢原子可能的能量状态</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61550506"/>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横线左端的数字</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表示量子数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96898730"/>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横线右端的数字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en-US" sz="2400" b="1">
                          <a:solidFill>
                            <a:srgbClr val="000000"/>
                          </a:solidFill>
                          <a:effectLst/>
                          <a:latin typeface="+mj-lt"/>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mj-lt"/>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表示氢原子的能量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66198052"/>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相邻横线间的距离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表示相邻能级的能量差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量子数越大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相邻能级的能量差越小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距离越近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18861668"/>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带箭头的竖线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表示原子由较高能级向较低能级跃迁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原子跃迁辐射的光子的能量为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06260334"/>
                  </a:ext>
                </a:extLst>
              </a:tr>
            </a:tbl>
          </a:graphicData>
        </a:graphic>
      </p:graphicFrame>
    </p:spTree>
    <p:extLst>
      <p:ext uri="{BB962C8B-B14F-4D97-AF65-F5344CB8AC3E}">
        <p14:creationId xmlns:p14="http://schemas.microsoft.com/office/powerpoint/2010/main" val="37142486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115445"/>
                <a:ext cx="11485848" cy="397128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能级跃迁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）两类能级跃迁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自发跃迁：高能级</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低能级，氢原子释放能量，发出光子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高</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受激跃迁：低能级→高能级，氢原子吸收能量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）使原子能级跃迁的两种粒子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光子与实物粒子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115445"/>
                <a:ext cx="11485848" cy="3971280"/>
              </a:xfrm>
              <a:blipFill>
                <a:blip r:embed="rId2"/>
                <a:stretch>
                  <a:fillRect l="-796" r="-849" b="-107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18782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原子若是吸收光子的能量而被激发，其光子的能量必须等于两能级的能量差，否则不被吸收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不存在激发到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能级时能量有余，而激发到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能级时能量不足，则激发到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能级的情况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当光子能量大于或等于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时，均可以被氢原子吸收，使氢原子电离；当氢原子吸收的光子能量大于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时，氢原子电离后，电子具有一定的初动能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实物粒子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原子还可吸收外来实物粒子（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例如自由电子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）的能量而被激发，由于实物粒子的动能可部分地被原子吸收，所以只要入射粒子的能量大于或等于两能级的能量差值，就可使原子发生能级跃迁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44862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56792"/>
                <a:ext cx="11485848" cy="267996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）能级跃迁的种类数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处于激发态的原子是不稳定的，它会自发地向较低能级跃迁，经过一次或几次跃迁到达基态，所以一群氢原子处于量子数为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的激发态时，可能辐射出的光谱线条数为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，而一个氢原子跃迁最多会出现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种谱线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2679964"/>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78630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）包含有各种色光且连续分布的光谱称为连续光谱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有些光谱不是连续的，而是由一条条的亮线组成，这种光谱称为线状光谱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）光谱可分为发射光谱和吸收光谱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物体自身发光形成的光谱称为发射光谱，发射光谱又分为连续光谱和线状光谱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高温物体发出的包含连续分布的各种波长的光通过其他物质时，某些波长的光被该种物质吸收后，在连续光谱中相应波长的位置上便出现了暗线，这样的光谱称为吸收光谱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18107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64925"/>
            <a:ext cx="11485848" cy="452431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）原子跃迁时需要注意的几个问题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注意一群原子和一个原子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氢原子核外只有一个电子，这个电子在某个时刻只能处在某个可能的轨道上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在某段时间内，电子由某一轨道跃迁到另一个轨道时，可能的情况只有一种，但是如果容器中盛有大量的氢原子，这些原子的核外电子跃迁时就会有各种情况出现了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注意间接跃迁与直接跃迁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原子从一种能量状态跃迁到另一种能量状态时，有时可能是直接跃迁，有时可能是间接跃迁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两种情况下辐射（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或吸收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）光子的频率可能不同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312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86874"/>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注意跃迁与电离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）只适用于原子吸收（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或辐射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）光子后在各定态之间跃迁的情况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对于原子吸收光子后原子被电离的情况，则不受此条件的限制，这是因为原子一旦电离，原子结构立即被破坏，因而不再遵守有关原子结构的理论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如基态氢原子的电离能为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13.6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，只要能量大于或等于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13.6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的光子都能被基态的氢原子吸收而发生电离，只不过入射光子的能量越大，原子电离后产生的自由电子的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81405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1110067"/>
                <a:ext cx="11485848" cy="462318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）氢原子跃迁前、后电子的能量分析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根据玻尔理论的轨道量子化假设可知，氢原子的能级越高，则电子距离原子核越远，则氢原子由高能级跃迁到低能级时电子能量变化如下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电子动能：电子绕氢原子核运动时，由库仑力提供向心力，有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，则电子动能随轨道半径减小而增大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电势能：通过库仑力做功判断电势能的增减，当轨道半径减小时，库仑力做正功，电势能减小，反之，当轨道半径增大时，电势能增大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1110067"/>
                <a:ext cx="11485848" cy="4623189"/>
              </a:xfrm>
              <a:blipFill>
                <a:blip r:embed="rId2"/>
                <a:stretch>
                  <a:fillRect l="-796" r="-849" b="-26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18844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0688"/>
                <a:ext cx="11485848" cy="604069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如图所示，氢原子在能级间的跃迁产生不连续的谱线，氢原子从不同能级跃迁到某一特定能级就形成一个线系，比如巴耳末系就是氢原子从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能级时辐射出的光谱，其波长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遵循</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为常数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能级时辐射出的光子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末系中波长最短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该氢原子放出光子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核外电子的动能增大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用能量为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的光子去照射一群处于基态的氢原子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受照射后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氢原子能跃迁到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的能级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用大量电子去撞击一群处于基态的氢原子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使处于基态的氢原子跃迁到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能级的电子的能量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6040693"/>
              </a:xfrm>
              <a:blipFill>
                <a:blip r:embed="rId2"/>
                <a:stretch>
                  <a:fillRect l="-796" t="-101" r="-849" b="-1413"/>
                </a:stretch>
              </a:blipFill>
            </p:spPr>
            <p:txBody>
              <a:bodyPr/>
              <a:lstStyle/>
              <a:p>
                <a:r>
                  <a:rPr lang="zh-CN" altLang="en-US">
                    <a:noFill/>
                  </a:rPr>
                  <a:t> </a:t>
                </a:r>
              </a:p>
            </p:txBody>
          </p:sp>
        </mc:Fallback>
      </mc:AlternateContent>
      <p:pic>
        <p:nvPicPr>
          <p:cNvPr id="3" name="24典例2.EPS" descr="id:2147489362;FounderCES"/>
          <p:cNvPicPr/>
          <p:nvPr/>
        </p:nvPicPr>
        <p:blipFill>
          <a:blip r:embed="rId3"/>
          <a:stretch>
            <a:fillRect/>
          </a:stretch>
        </p:blipFill>
        <p:spPr>
          <a:xfrm>
            <a:off x="478582" y="765182"/>
            <a:ext cx="921385" cy="296545"/>
          </a:xfrm>
          <a:prstGeom prst="rect">
            <a:avLst/>
          </a:prstGeom>
        </p:spPr>
      </p:pic>
      <p:pic>
        <p:nvPicPr>
          <p:cNvPr id="4" name="ca365.jpg" descr="id:2147491722;FounderCES"/>
          <p:cNvPicPr/>
          <p:nvPr/>
        </p:nvPicPr>
        <p:blipFill>
          <a:blip r:embed="rId4"/>
          <a:stretch>
            <a:fillRect/>
          </a:stretch>
        </p:blipFill>
        <p:spPr>
          <a:xfrm>
            <a:off x="8759502" y="2799512"/>
            <a:ext cx="2870200" cy="1465580"/>
          </a:xfrm>
          <a:prstGeom prst="rect">
            <a:avLst/>
          </a:prstGeom>
        </p:spPr>
      </p:pic>
    </p:spTree>
    <p:extLst>
      <p:ext uri="{BB962C8B-B14F-4D97-AF65-F5344CB8AC3E}">
        <p14:creationId xmlns:p14="http://schemas.microsoft.com/office/powerpoint/2010/main" val="172026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80817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玻尔理论可知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氢原子从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能级时辐射出的光子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在巴耳末系中能量最小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则波长最长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氢原子从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能级跃迁到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能级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放出光子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其核外电子的轨道半径减小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𝒌</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𝒆</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即电子动能增大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由于入射光子的能量满足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则该光子能使基态氢原子电离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用大量电子去撞击一群处于基态的氢原子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使处于基态的氢原子跃迁到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能级的电子的能量需满足</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808176"/>
              </a:xfrm>
              <a:blipFill>
                <a:blip r:embed="rId2"/>
                <a:stretch>
                  <a:fillRect l="-796" r="-849" b="-634"/>
                </a:stretch>
              </a:blipFill>
            </p:spPr>
            <p:txBody>
              <a:bodyPr/>
              <a:lstStyle/>
              <a:p>
                <a:r>
                  <a:rPr lang="zh-CN" altLang="en-US">
                    <a:noFill/>
                  </a:rPr>
                  <a:t> </a:t>
                </a:r>
              </a:p>
            </p:txBody>
          </p:sp>
        </mc:Fallback>
      </mc:AlternateContent>
      <p:pic>
        <p:nvPicPr>
          <p:cNvPr id="3" name="24解析.EPS" descr="id:2147489326;FounderCES"/>
          <p:cNvPicPr/>
          <p:nvPr/>
        </p:nvPicPr>
        <p:blipFill>
          <a:blip r:embed="rId3"/>
          <a:stretch>
            <a:fillRect/>
          </a:stretch>
        </p:blipFill>
        <p:spPr>
          <a:xfrm>
            <a:off x="406574" y="1056288"/>
            <a:ext cx="798830" cy="284480"/>
          </a:xfrm>
          <a:prstGeom prst="rect">
            <a:avLst/>
          </a:prstGeom>
        </p:spPr>
      </p:pic>
      <p:sp>
        <p:nvSpPr>
          <p:cNvPr id="4" name="内容占位符 1"/>
          <p:cNvSpPr txBox="1">
            <a:spLocks/>
          </p:cNvSpPr>
          <p:nvPr/>
        </p:nvSpPr>
        <p:spPr bwMode="auto">
          <a:xfrm>
            <a:off x="360854" y="537321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            B</a:t>
            </a:r>
            <a:endParaRPr lang="zh-CN" altLang="en-US"/>
          </a:p>
        </p:txBody>
      </p:sp>
      <p:pic>
        <p:nvPicPr>
          <p:cNvPr id="5" name="24答案.EPS" descr="id:2147489333;FounderCES"/>
          <p:cNvPicPr/>
          <p:nvPr/>
        </p:nvPicPr>
        <p:blipFill>
          <a:blip r:embed="rId4"/>
          <a:stretch>
            <a:fillRect/>
          </a:stretch>
        </p:blipFill>
        <p:spPr>
          <a:xfrm>
            <a:off x="478582" y="5535816"/>
            <a:ext cx="792088" cy="281930"/>
          </a:xfrm>
          <a:prstGeom prst="rect">
            <a:avLst/>
          </a:prstGeom>
        </p:spPr>
      </p:pic>
      <p:pic>
        <p:nvPicPr>
          <p:cNvPr id="6" name="ca365.jpg" descr="id:2147491722;FounderCES"/>
          <p:cNvPicPr/>
          <p:nvPr/>
        </p:nvPicPr>
        <p:blipFill>
          <a:blip r:embed="rId5"/>
          <a:stretch>
            <a:fillRect/>
          </a:stretch>
        </p:blipFill>
        <p:spPr>
          <a:xfrm>
            <a:off x="4799062" y="5013176"/>
            <a:ext cx="2870200" cy="1465580"/>
          </a:xfrm>
          <a:prstGeom prst="rect">
            <a:avLst/>
          </a:prstGeom>
        </p:spPr>
      </p:pic>
    </p:spTree>
    <p:extLst>
      <p:ext uri="{BB962C8B-B14F-4D97-AF65-F5344CB8AC3E}">
        <p14:creationId xmlns:p14="http://schemas.microsoft.com/office/powerpoint/2010/main" val="112654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295456"/>
            <a:ext cx="11521280" cy="3149768"/>
          </a:xfrm>
          <a:prstGeom prst="rect">
            <a:avLst/>
          </a:prstGeom>
        </p:spPr>
      </p:pic>
      <p:sp>
        <p:nvSpPr>
          <p:cNvPr id="2" name="内容占位符 1"/>
          <p:cNvSpPr>
            <a:spLocks noGrp="1"/>
          </p:cNvSpPr>
          <p:nvPr>
            <p:ph idx="1"/>
          </p:nvPr>
        </p:nvSpPr>
        <p:spPr>
          <a:xfrm>
            <a:off x="360854" y="2276872"/>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发生跃迁或电离的条件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1743;FounderCES"/>
          <p:cNvPicPr/>
          <p:nvPr/>
        </p:nvPicPr>
        <p:blipFill>
          <a:blip r:embed="rId3"/>
          <a:stretch>
            <a:fillRect/>
          </a:stretch>
        </p:blipFill>
        <p:spPr>
          <a:xfrm>
            <a:off x="478582" y="2420888"/>
            <a:ext cx="1418902" cy="331432"/>
          </a:xfrm>
          <a:prstGeom prst="rect">
            <a:avLst/>
          </a:prstGeom>
        </p:spPr>
      </p:pic>
      <p:pic>
        <p:nvPicPr>
          <p:cNvPr id="5" name="CA366.EPS" descr="id:2147491750;FounderCES"/>
          <p:cNvPicPr/>
          <p:nvPr/>
        </p:nvPicPr>
        <p:blipFill>
          <a:blip r:embed="rId4"/>
          <a:stretch>
            <a:fillRect/>
          </a:stretch>
        </p:blipFill>
        <p:spPr>
          <a:xfrm>
            <a:off x="3934966" y="3068960"/>
            <a:ext cx="4044315" cy="2113280"/>
          </a:xfrm>
          <a:prstGeom prst="rect">
            <a:avLst/>
          </a:prstGeom>
        </p:spPr>
      </p:pic>
    </p:spTree>
    <p:extLst>
      <p:ext uri="{BB962C8B-B14F-4D97-AF65-F5344CB8AC3E}">
        <p14:creationId xmlns:p14="http://schemas.microsoft.com/office/powerpoint/2010/main" val="2673375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844824"/>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原子的特征谱线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原子的发射光谱都是线状光谱，这些亮线称为原子的特征谱线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光谱分析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每种原子都有独自的特征谱线，人们利用特征谱线来鉴别物质或确定物质的化学组成，这种方法称为光谱分析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9483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295456"/>
            <a:ext cx="11521280" cy="629488"/>
          </a:xfrm>
          <a:prstGeom prst="rect">
            <a:avLst/>
          </a:prstGeom>
        </p:spPr>
      </p:pic>
      <p:sp>
        <p:nvSpPr>
          <p:cNvPr id="2" name="内容占位符 1"/>
          <p:cNvSpPr>
            <a:spLocks noGrp="1"/>
          </p:cNvSpPr>
          <p:nvPr>
            <p:ph idx="1"/>
          </p:nvPr>
        </p:nvSpPr>
        <p:spPr>
          <a:xfrm>
            <a:off x="360854" y="2276872"/>
            <a:ext cx="11485848" cy="646331"/>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同一种原子可以发射和吸收同一种频率的谱线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Z.EPS" descr="id:2147491560;FounderCES"/>
          <p:cNvPicPr/>
          <p:nvPr/>
        </p:nvPicPr>
        <p:blipFill>
          <a:blip r:embed="rId3"/>
          <a:stretch>
            <a:fillRect/>
          </a:stretch>
        </p:blipFill>
        <p:spPr>
          <a:xfrm>
            <a:off x="406574" y="2492896"/>
            <a:ext cx="1423913" cy="280489"/>
          </a:xfrm>
          <a:prstGeom prst="rect">
            <a:avLst/>
          </a:prstGeom>
        </p:spPr>
      </p:pic>
    </p:spTree>
    <p:extLst>
      <p:ext uri="{BB962C8B-B14F-4D97-AF65-F5344CB8AC3E}">
        <p14:creationId xmlns:p14="http://schemas.microsoft.com/office/powerpoint/2010/main" val="3783399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氢原子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氢原子的光谱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）把不同的气体放电管接入高电压，不同物质的稀薄气体发出光的颜色不同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）氢原子在可见光区域的光谱线：红色的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线，波长为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656.2nm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；蓝绿色的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线，波长为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486.1nm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线，波长为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434.0nm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；紫绿色的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线，波长为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410.2nm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不论是何种化合物的光谱，只要含有这些波长的光谱线，就能断定这种化合物一定含有氢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）氢原子光谱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两相邻光谱线间的距离越来越小，表现出明显的规律性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2"/>
          <a:stretch>
            <a:fillRect/>
          </a:stretch>
        </p:blipFill>
        <p:spPr>
          <a:xfrm>
            <a:off x="406574" y="1155517"/>
            <a:ext cx="1161415" cy="308610"/>
          </a:xfrm>
          <a:prstGeom prst="rect">
            <a:avLst/>
          </a:prstGeom>
        </p:spPr>
      </p:pic>
    </p:spTree>
    <p:extLst>
      <p:ext uri="{BB962C8B-B14F-4D97-AF65-F5344CB8AC3E}">
        <p14:creationId xmlns:p14="http://schemas.microsoft.com/office/powerpoint/2010/main" val="4061270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98960"/>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巴耳末公式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年，瑞士科学家巴耳末总结出了氢原子在可见光区域的光谱遵循的规律：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叫作里德伯常量，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1.09677581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只能取整数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这个公式称为巴耳末公式，满足该式的光谱线称为巴耳末系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其他公式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）里德伯公式：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时，里德伯公式变为巴耳末公式，对应的谱线系为巴耳末系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）红外区的帕邢系（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）；紫外区的赖曼系（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98960"/>
              </a:xfrm>
              <a:blipFill>
                <a:blip r:embed="rId2"/>
                <a:stretch>
                  <a:fillRect l="-796" t="-105" r="-849" b="-147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85972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玻尔原子模型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轨道定态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原子核外的电子只能在一些分立的特定轨道上绕核运动；电子在这些轨道上运动时，原子具有一定能量，其数值也是分立的，电子的轨道和原子的能量都是量子化的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电子虽然做圆周运动，但不向外辐射能量，处于稳定的状态，电子处于分立轨道的这些状态称为定态（</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228;FounderCES"/>
          <p:cNvPicPr/>
          <p:nvPr/>
        </p:nvPicPr>
        <p:blipFill>
          <a:blip r:embed="rId2"/>
          <a:stretch>
            <a:fillRect/>
          </a:stretch>
        </p:blipFill>
        <p:spPr>
          <a:xfrm>
            <a:off x="406574" y="908720"/>
            <a:ext cx="1174298" cy="312071"/>
          </a:xfrm>
          <a:prstGeom prst="rect">
            <a:avLst/>
          </a:prstGeom>
        </p:spPr>
      </p:pic>
      <p:pic>
        <p:nvPicPr>
          <p:cNvPr id="4" name="bb9.jpg" descr="id:2147491581;FounderCES"/>
          <p:cNvPicPr/>
          <p:nvPr/>
        </p:nvPicPr>
        <p:blipFill>
          <a:blip r:embed="rId3"/>
          <a:stretch>
            <a:fillRect/>
          </a:stretch>
        </p:blipFill>
        <p:spPr>
          <a:xfrm>
            <a:off x="5015086" y="4293096"/>
            <a:ext cx="2021205" cy="1899920"/>
          </a:xfrm>
          <a:prstGeom prst="rect">
            <a:avLst/>
          </a:prstGeom>
        </p:spPr>
      </p:pic>
    </p:spTree>
    <p:extLst>
      <p:ext uri="{BB962C8B-B14F-4D97-AF65-F5344CB8AC3E}">
        <p14:creationId xmlns:p14="http://schemas.microsoft.com/office/powerpoint/2010/main" val="4160622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频率条件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当电子从能量较高的定态轨道跃迁到能量较低的定态轨道时，原子会辐射光子（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反之，当吸收光子时，电子会从能量较低的定态轨道跃迁到能量较高的定态轨道（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辐射（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或吸收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）的光子的能量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由两个定态的能量差决定，即该光子的能量应满足频率条件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b10.jpg" descr="id:2147491588;FounderCES"/>
          <p:cNvPicPr/>
          <p:nvPr/>
        </p:nvPicPr>
        <p:blipFill>
          <a:blip r:embed="rId2"/>
          <a:stretch>
            <a:fillRect/>
          </a:stretch>
        </p:blipFill>
        <p:spPr>
          <a:xfrm>
            <a:off x="3718942" y="3789040"/>
            <a:ext cx="2248960" cy="2232248"/>
          </a:xfrm>
          <a:prstGeom prst="rect">
            <a:avLst/>
          </a:prstGeom>
        </p:spPr>
      </p:pic>
      <p:pic>
        <p:nvPicPr>
          <p:cNvPr id="4" name="bb11.jpg" descr="id:2147491595;FounderCES"/>
          <p:cNvPicPr/>
          <p:nvPr/>
        </p:nvPicPr>
        <p:blipFill>
          <a:blip r:embed="rId3"/>
          <a:stretch>
            <a:fillRect/>
          </a:stretch>
        </p:blipFill>
        <p:spPr>
          <a:xfrm>
            <a:off x="6311230" y="3717032"/>
            <a:ext cx="2549475" cy="2232248"/>
          </a:xfrm>
          <a:prstGeom prst="rect">
            <a:avLst/>
          </a:prstGeom>
        </p:spPr>
      </p:pic>
    </p:spTree>
    <p:extLst>
      <p:ext uri="{BB962C8B-B14F-4D97-AF65-F5344CB8AC3E}">
        <p14:creationId xmlns:p14="http://schemas.microsoft.com/office/powerpoint/2010/main" val="393820892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TotalTime>
  <Words>1285</Words>
  <Application>Microsoft Office PowerPoint</Application>
  <PresentationFormat>自定义</PresentationFormat>
  <Paragraphs>135</Paragraphs>
  <Slides>35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35</vt:i4>
      </vt:variant>
    </vt:vector>
  </HeadingPairs>
  <TitlesOfParts>
    <vt:vector size="46"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587</cp:revision>
  <dcterms:created xsi:type="dcterms:W3CDTF">2020-11-06T05:24:00Z</dcterms:created>
  <dcterms:modified xsi:type="dcterms:W3CDTF">2025-11-03T07:15:33Z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